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1" r:id="rId8"/>
    <p:sldId id="273" r:id="rId9"/>
    <p:sldId id="262" r:id="rId10"/>
    <p:sldId id="263" r:id="rId11"/>
    <p:sldId id="266" r:id="rId12"/>
    <p:sldId id="270" r:id="rId13"/>
    <p:sldId id="271" r:id="rId14"/>
    <p:sldId id="272" r:id="rId15"/>
    <p:sldId id="274" r:id="rId16"/>
    <p:sldId id="267" r:id="rId17"/>
    <p:sldId id="275" r:id="rId18"/>
    <p:sldId id="269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5" autoAdjust="0"/>
  </p:normalViewPr>
  <p:slideViewPr>
    <p:cSldViewPr>
      <p:cViewPr varScale="1">
        <p:scale>
          <a:sx n="83" d="100"/>
          <a:sy n="8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291EFB-E8F4-4E93-B50E-D5130DFD6F33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7BC565-7871-4970-8D7D-3BC002DE9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gus.com/healthcare-professional/clinical-presentations/119-recent-advances-in-diagnostic-testing-for-gastroesophageal-reflux-disea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4582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Passively Powered pH Sensor for Gastric Disorder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3352800" cy="1199704"/>
          </a:xfrm>
        </p:spPr>
        <p:txBody>
          <a:bodyPr/>
          <a:lstStyle/>
          <a:p>
            <a:r>
              <a:rPr lang="en-US" dirty="0" smtClean="0"/>
              <a:t>Nicholas Piaquadio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8278"/>
          <a:stretch>
            <a:fillRect/>
          </a:stretch>
        </p:blipFill>
        <p:spPr bwMode="auto">
          <a:xfrm>
            <a:off x="4953000" y="1981200"/>
            <a:ext cx="3686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2766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Team Members:</a:t>
            </a:r>
          </a:p>
          <a:p>
            <a:r>
              <a:rPr lang="en-US" dirty="0" smtClean="0"/>
              <a:t>Tucker Lundgren</a:t>
            </a:r>
          </a:p>
          <a:p>
            <a:r>
              <a:rPr lang="en-US" dirty="0" smtClean="0"/>
              <a:t>Kevin Hart </a:t>
            </a:r>
          </a:p>
          <a:p>
            <a:r>
              <a:rPr lang="en-US" dirty="0" smtClean="0"/>
              <a:t>Sean Hart</a:t>
            </a:r>
          </a:p>
          <a:p>
            <a:endParaRPr lang="en-US" dirty="0"/>
          </a:p>
          <a:p>
            <a:r>
              <a:rPr lang="en-US" dirty="0" smtClean="0"/>
              <a:t>Advisor: Dr. </a:t>
            </a:r>
            <a:r>
              <a:rPr lang="en-US" dirty="0" err="1" smtClean="0"/>
              <a:t>Reena</a:t>
            </a:r>
            <a:r>
              <a:rPr lang="en-US" dirty="0" smtClean="0"/>
              <a:t> </a:t>
            </a:r>
            <a:r>
              <a:rPr lang="en-US" dirty="0" err="1" smtClean="0"/>
              <a:t>Dahle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Electronics Design- </a:t>
            </a:r>
            <a:r>
              <a:rPr lang="en-US" dirty="0" err="1" smtClean="0"/>
              <a:t>Breadboarding</a:t>
            </a:r>
            <a:endParaRPr lang="en-US" dirty="0"/>
          </a:p>
        </p:txBody>
      </p:sp>
      <p:pic>
        <p:nvPicPr>
          <p:cNvPr id="4" name="Picture 4" descr="C:\Users\Sean\Documents\Senior Spring\Senior Design\Breadboard Pics 3_29_19\Breadbaord_SignalC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327983" cy="23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8240" r="5390" b="4436"/>
          <a:stretch/>
        </p:blipFill>
        <p:spPr>
          <a:xfrm>
            <a:off x="4876800" y="1371600"/>
            <a:ext cx="3207202" cy="2728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Reader V2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Reader V1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429000" cy="25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Implant V1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3657600" cy="4525963"/>
          </a:xfrm>
        </p:spPr>
        <p:txBody>
          <a:bodyPr/>
          <a:lstStyle/>
          <a:p>
            <a:r>
              <a:rPr lang="en-US" dirty="0" smtClean="0"/>
              <a:t>-Computer Aided Design: lay out circuit board</a:t>
            </a:r>
          </a:p>
          <a:p>
            <a:endParaRPr lang="en-US" dirty="0" smtClean="0"/>
          </a:p>
          <a:p>
            <a:r>
              <a:rPr lang="en-US" dirty="0" smtClean="0"/>
              <a:t>Copper Traces in blue + red</a:t>
            </a:r>
          </a:p>
          <a:p>
            <a:endParaRPr lang="en-US" dirty="0" smtClean="0"/>
          </a:p>
          <a:p>
            <a:r>
              <a:rPr lang="en-US" dirty="0" err="1" smtClean="0"/>
              <a:t>Vias</a:t>
            </a:r>
            <a:r>
              <a:rPr lang="en-US" dirty="0" smtClean="0"/>
              <a:t> in green</a:t>
            </a:r>
          </a:p>
          <a:p>
            <a:endParaRPr lang="en-US" dirty="0" smtClean="0"/>
          </a:p>
          <a:p>
            <a:r>
              <a:rPr lang="en-US" dirty="0" smtClean="0"/>
              <a:t>Double- Sided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Layouts - EAGLE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95400"/>
            <a:ext cx="5105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038600"/>
            <a:ext cx="5086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 Layout – Single Sided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6248400" cy="51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Electronics - Implant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382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2286000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Bulky pH Probe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819400" y="3048000"/>
            <a:ext cx="11430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5715000"/>
            <a:ext cx="160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Waterproof Coating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24200" y="4495800"/>
            <a:ext cx="1447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2743200"/>
            <a:ext cx="1905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Coil Wrapped Around Board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096000" y="3505200"/>
            <a:ext cx="9906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4200" y="5410200"/>
            <a:ext cx="1905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Pins Simulate </a:t>
            </a:r>
            <a:r>
              <a:rPr lang="en-US" dirty="0" err="1" smtClean="0"/>
              <a:t>Microneedles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6477000" y="5181600"/>
            <a:ext cx="609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Reader</a:t>
            </a:r>
            <a:endParaRPr lang="en-US" dirty="0"/>
          </a:p>
        </p:txBody>
      </p:sp>
      <p:pic>
        <p:nvPicPr>
          <p:cNvPr id="4" name="Picture 3" descr="C:\Users\Nick\Downloads\IMG_0219.JPG"/>
          <p:cNvPicPr>
            <a:picLocks noChangeAspect="1" noChangeArrowheads="1"/>
          </p:cNvPicPr>
          <p:nvPr/>
        </p:nvPicPr>
        <p:blipFill rotWithShape="1">
          <a:blip r:embed="rId2" cstate="print"/>
          <a:srcRect l="14919" t="8163" r="8455" b="11571"/>
          <a:stretch/>
        </p:blipFill>
        <p:spPr bwMode="auto">
          <a:xfrm>
            <a:off x="1752600" y="1371600"/>
            <a:ext cx="5867400" cy="460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81000" y="0"/>
            <a:ext cx="102108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Injection Molding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14400"/>
            <a:ext cx="2022452" cy="2234039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r="38462"/>
          <a:stretch>
            <a:fillRect/>
          </a:stretch>
        </p:blipFill>
        <p:spPr bwMode="auto">
          <a:xfrm rot="5400000">
            <a:off x="733425" y="1095375"/>
            <a:ext cx="1828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9" t="21795" r="6891" b="31410"/>
          <a:stretch/>
        </p:blipFill>
        <p:spPr bwMode="auto">
          <a:xfrm>
            <a:off x="381000" y="4191000"/>
            <a:ext cx="2190750" cy="2085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3276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Printed Core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200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Mold for Wax 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429000" y="1828800"/>
            <a:ext cx="1905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324333">
            <a:off x="2835046" y="3371204"/>
            <a:ext cx="2801168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48000" y="4800600"/>
            <a:ext cx="2209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 r="49574" b="23321"/>
          <a:stretch/>
        </p:blipFill>
        <p:spPr>
          <a:xfrm>
            <a:off x="5715000" y="3810000"/>
            <a:ext cx="2514600" cy="2548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0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Stomach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Test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88479"/>
              </p:ext>
            </p:extLst>
          </p:nvPr>
        </p:nvGraphicFramePr>
        <p:xfrm>
          <a:off x="533400" y="1676400"/>
          <a:ext cx="4016561" cy="4037027"/>
        </p:xfrm>
        <a:graphic>
          <a:graphicData uri="http://schemas.openxmlformats.org/drawingml/2006/table">
            <a:tbl>
              <a:tblPr/>
              <a:tblGrid>
                <a:gridCol w="1423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3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1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3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A.D.A. pH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 4 Buffer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Pepsi Original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Vitamin 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Grape Juice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Grapefruit Juice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Lemon Juice*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65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 Standard Brand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9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 Measurements of Beverages: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29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Antacid Testing: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23039"/>
            <a:ext cx="4114799" cy="353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3886200" cy="4470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5240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Took Readings on XY table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Max distance of 3.5’’</a:t>
            </a:r>
            <a:endParaRPr 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86200"/>
            <a:ext cx="3124200" cy="274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Battery-less Implant + Test Setup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Iterative Design Process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System returns accurate pH out to 3.5’’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Future improvement calls for micromachining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[1]“Survey shows 74 percent of Americans living with GI discomfort,” </a:t>
            </a:r>
            <a:r>
              <a:rPr lang="en-US" sz="1400" i="1" dirty="0" smtClean="0"/>
              <a:t>Fox News</a:t>
            </a:r>
            <a:r>
              <a:rPr lang="en-US" sz="1400" dirty="0" smtClean="0"/>
              <a:t>, 24-Nov-2013. [Online]. Available: http://www.foxnews.com/health/2013/11/22/survey-shows-74-percent-americans-experience-gi-discomfort.html. [Accessed: 18-Sep-2018].</a:t>
            </a:r>
          </a:p>
          <a:p>
            <a:r>
              <a:rPr lang="en-US" sz="1400" dirty="0" smtClean="0"/>
              <a:t>[2] “Esophageal pH monitoring,” </a:t>
            </a:r>
            <a:r>
              <a:rPr lang="en-US" sz="1400" dirty="0" err="1" smtClean="0"/>
              <a:t>Medigus</a:t>
            </a:r>
            <a:r>
              <a:rPr lang="en-US" sz="1400" dirty="0" smtClean="0"/>
              <a:t>, 2005. [Image] [Online] Available: </a:t>
            </a:r>
            <a:r>
              <a:rPr lang="en-US" sz="1400" u="sng" dirty="0" smtClean="0">
                <a:hlinkClick r:id="rId2"/>
              </a:rPr>
              <a:t>http://www.medigus.com/healthcare-professional/clinical-presentations/119-recent-advances-in-diagnostic-testing-for-gastroesophageal-reflux-disease</a:t>
            </a:r>
            <a:r>
              <a:rPr lang="en-US" sz="1400" dirty="0" smtClean="0"/>
              <a:t> [Accessed:17-Sep-2018]</a:t>
            </a:r>
          </a:p>
          <a:p>
            <a:r>
              <a:rPr lang="en-US" sz="1400" dirty="0" smtClean="0"/>
              <a:t>[3] American Dental Association . The </a:t>
            </a:r>
            <a:r>
              <a:rPr lang="en-US" sz="1400" i="1" dirty="0" smtClean="0"/>
              <a:t>pH of beverages in the United States</a:t>
            </a:r>
            <a:r>
              <a:rPr lang="en-US" sz="1400" dirty="0" smtClean="0"/>
              <a:t>. [online] Ada.org. [Accessed 16 Apr. 2019].</a:t>
            </a:r>
            <a:endParaRPr lang="en-US" sz="1400" dirty="0" smtClean="0">
              <a:solidFill>
                <a:schemeClr val="accent5"/>
              </a:solidFill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74 percent of Americans report Gastro-Intestinal discomfort [1]</a:t>
            </a:r>
          </a:p>
          <a:p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Many diseases are related to stomach pH:</a:t>
            </a:r>
          </a:p>
          <a:p>
            <a:r>
              <a:rPr lang="en-US" sz="2400" dirty="0" err="1" smtClean="0"/>
              <a:t>Gastroesophageal</a:t>
            </a:r>
            <a:r>
              <a:rPr lang="en-US" sz="2400" dirty="0" smtClean="0"/>
              <a:t> reflux disease (GERD)</a:t>
            </a:r>
          </a:p>
          <a:p>
            <a:r>
              <a:rPr lang="en-US" sz="2400" dirty="0" smtClean="0"/>
              <a:t>Stomach Ulcers/ Gastritis</a:t>
            </a:r>
          </a:p>
          <a:p>
            <a:r>
              <a:rPr lang="en-US" sz="2400" dirty="0" smtClean="0"/>
              <a:t>Stomach Cancer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122" name="Picture 2" descr="https://lh3.googleusercontent.com/G17TIhbOZepsRXonGpoaAMXDBrL7moWvdfu6u4hIaWlzDpytP9YzNgOWtsNGIdF_XuBP4Yt6xn0x-2CI-MnTvm13_OkFej79q8p5MMDfo5Wy7Ayh-84FVkL_hpkbNSIqmBdvs4byj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3886200" cy="4194810"/>
          </a:xfrm>
          <a:prstGeom prst="rect">
            <a:avLst/>
          </a:prstGeom>
          <a:noFill/>
        </p:spPr>
      </p:pic>
      <p:sp>
        <p:nvSpPr>
          <p:cNvPr id="7" name="Multiply 6"/>
          <p:cNvSpPr/>
          <p:nvPr/>
        </p:nvSpPr>
        <p:spPr>
          <a:xfrm>
            <a:off x="5638800" y="1524000"/>
            <a:ext cx="2133600" cy="3657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10000" cy="4525963"/>
          </a:xfrm>
        </p:spPr>
        <p:txBody>
          <a:bodyPr/>
          <a:lstStyle/>
          <a:p>
            <a:r>
              <a:rPr lang="en-US" dirty="0" smtClean="0"/>
              <a:t>Implantable Tag</a:t>
            </a:r>
          </a:p>
          <a:p>
            <a:pPr lvl="1"/>
            <a:r>
              <a:rPr lang="en-US" dirty="0" smtClean="0"/>
              <a:t>No Battery</a:t>
            </a:r>
          </a:p>
          <a:p>
            <a:pPr lvl="1"/>
            <a:r>
              <a:rPr lang="en-US" dirty="0" smtClean="0"/>
              <a:t>Wireless Operation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Wearable Reader</a:t>
            </a:r>
          </a:p>
          <a:p>
            <a:pPr lvl="1"/>
            <a:r>
              <a:rPr lang="en-US" dirty="0" smtClean="0"/>
              <a:t>Chic Fanny Pack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097" name="Picture 1" descr="C:\Users\Nick\Downloads\IMG_0225.JPG"/>
          <p:cNvPicPr>
            <a:picLocks noChangeAspect="1" noChangeArrowheads="1"/>
          </p:cNvPicPr>
          <p:nvPr/>
        </p:nvPicPr>
        <p:blipFill>
          <a:blip r:embed="rId2" cstate="print"/>
          <a:srcRect l="10000" t="30000" r="7500" b="26667"/>
          <a:stretch>
            <a:fillRect/>
          </a:stretch>
        </p:blipFill>
        <p:spPr bwMode="auto">
          <a:xfrm>
            <a:off x="4953000" y="1524000"/>
            <a:ext cx="3481754" cy="13716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352800" cy="260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Modeled Stomach</a:t>
            </a:r>
          </a:p>
          <a:p>
            <a:endParaRPr lang="en-US" dirty="0" smtClean="0"/>
          </a:p>
          <a:p>
            <a:r>
              <a:rPr lang="en-US" dirty="0" smtClean="0"/>
              <a:t>Regular pH Sensor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Applications</a:t>
            </a:r>
          </a:p>
          <a:p>
            <a:r>
              <a:rPr lang="en-US" dirty="0" smtClean="0"/>
              <a:t>Animal Testing Alternative</a:t>
            </a:r>
          </a:p>
          <a:p>
            <a:r>
              <a:rPr lang="en-US" dirty="0" smtClean="0"/>
              <a:t>Non-invasive in vivo testing</a:t>
            </a:r>
          </a:p>
          <a:p>
            <a:r>
              <a:rPr lang="en-US" dirty="0" smtClean="0"/>
              <a:t>Real digestive motion for antacid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 b="23321"/>
          <a:stretch/>
        </p:blipFill>
        <p:spPr>
          <a:xfrm>
            <a:off x="4648200" y="1524000"/>
            <a:ext cx="3928933" cy="2007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t="1662"/>
          <a:stretch>
            <a:fillRect/>
          </a:stretch>
        </p:blipFill>
        <p:spPr bwMode="auto">
          <a:xfrm>
            <a:off x="381000" y="1371600"/>
            <a:ext cx="8359588" cy="4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IEEE-C95.1-2005 (Regulation on Human Exposure to RF EM Fields)</a:t>
            </a: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Small Transponder Size</a:t>
            </a: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Accurate pH Readings</a:t>
            </a: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Maximized Read Range</a:t>
            </a: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Budget - $600</a:t>
            </a: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9" t="21795" r="6891" b="31410"/>
          <a:stretch/>
        </p:blipFill>
        <p:spPr bwMode="auto">
          <a:xfrm>
            <a:off x="5257800" y="2819400"/>
            <a:ext cx="32766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Theory: Inductive Coupling and Energy Harvesting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47152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33800"/>
            <a:ext cx="2819400" cy="270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395" y="2473124"/>
            <a:ext cx="1828800" cy="8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1524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changing magnetic field inside a coil induces a voltage by Faraday’s Law: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38862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Neumann’s Formula Gives the mutual inductance:</a:t>
            </a:r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0"/>
            <a:ext cx="28626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276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Frequency- Shift Keying</a:t>
            </a:r>
          </a:p>
          <a:p>
            <a:endParaRPr lang="en-US" dirty="0" smtClean="0"/>
          </a:p>
          <a:p>
            <a:r>
              <a:rPr lang="en-US" dirty="0" smtClean="0"/>
              <a:t>Power is in a high frequency carrier</a:t>
            </a:r>
          </a:p>
          <a:p>
            <a:endParaRPr lang="en-US" dirty="0" smtClean="0"/>
          </a:p>
          <a:p>
            <a:r>
              <a:rPr lang="en-US" dirty="0" smtClean="0"/>
              <a:t>Signal is a low frequency amplitude 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FSK Modulation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288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Design- Simulation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2217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029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ADS Schematic: Each block is a functional 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428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Concourse</vt:lpstr>
      <vt:lpstr>Passively Powered pH Sensor for Gastric Disorder Analysis</vt:lpstr>
      <vt:lpstr>Motivation</vt:lpstr>
      <vt:lpstr>Solution</vt:lpstr>
      <vt:lpstr>Delivered Design</vt:lpstr>
      <vt:lpstr>Overview</vt:lpstr>
      <vt:lpstr>Design Constraints</vt:lpstr>
      <vt:lpstr>Theory: Inductive Coupling and Energy Harvesting</vt:lpstr>
      <vt:lpstr>Theory: FSK Modulation</vt:lpstr>
      <vt:lpstr>Electronics Design- Simulation</vt:lpstr>
      <vt:lpstr>Electronics Design- Breadboarding</vt:lpstr>
      <vt:lpstr>PCB Layouts - EAGLE</vt:lpstr>
      <vt:lpstr>Reader Layout – Single Sided</vt:lpstr>
      <vt:lpstr>Finished Electronics - Implant</vt:lpstr>
      <vt:lpstr>Finished Reader</vt:lpstr>
      <vt:lpstr>Injection Molding</vt:lpstr>
      <vt:lpstr>Chemical Test Results</vt:lpstr>
      <vt:lpstr>Read Range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Passively Powered pH Sensor for Gastric Disorder Analysis</dc:title>
  <dc:creator>Nick</dc:creator>
  <cp:lastModifiedBy>ivana</cp:lastModifiedBy>
  <cp:revision>20</cp:revision>
  <dcterms:created xsi:type="dcterms:W3CDTF">2019-04-28T00:29:33Z</dcterms:created>
  <dcterms:modified xsi:type="dcterms:W3CDTF">2019-08-16T14:58:01Z</dcterms:modified>
</cp:coreProperties>
</file>